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6"/>
  </p:notesMasterIdLst>
  <p:sldIdLst>
    <p:sldId id="4070" r:id="rId2"/>
    <p:sldId id="4258" r:id="rId3"/>
    <p:sldId id="4184" r:id="rId4"/>
    <p:sldId id="4159" r:id="rId5"/>
    <p:sldId id="4255" r:id="rId6"/>
    <p:sldId id="4256" r:id="rId7"/>
    <p:sldId id="4229" r:id="rId8"/>
    <p:sldId id="4253" r:id="rId9"/>
    <p:sldId id="4259" r:id="rId10"/>
    <p:sldId id="4260" r:id="rId11"/>
    <p:sldId id="4261" r:id="rId12"/>
    <p:sldId id="4262" r:id="rId13"/>
    <p:sldId id="4264" r:id="rId14"/>
    <p:sldId id="4263" r:id="rId1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2" pos="7654" userDrawn="1">
          <p15:clr>
            <a:srgbClr val="A4A3A4"/>
          </p15:clr>
        </p15:guide>
        <p15:guide id="55" userDrawn="1">
          <p15:clr>
            <a:srgbClr val="A4A3A4"/>
          </p15:clr>
        </p15:guide>
        <p15:guide id="56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2F2F2"/>
    <a:srgbClr val="CFCFCF"/>
    <a:srgbClr val="EFF1F8"/>
    <a:srgbClr val="373737"/>
    <a:srgbClr val="445469"/>
    <a:srgbClr val="000000"/>
    <a:srgbClr val="5A5A66"/>
    <a:srgbClr val="626162"/>
    <a:srgbClr val="C4D4E2"/>
    <a:srgbClr val="625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33" autoAdjust="0"/>
    <p:restoredTop sz="89396" autoAdjust="0"/>
  </p:normalViewPr>
  <p:slideViewPr>
    <p:cSldViewPr snapToGrid="0" snapToObjects="1">
      <p:cViewPr varScale="1">
        <p:scale>
          <a:sx n="42" d="100"/>
          <a:sy n="42" d="100"/>
        </p:scale>
        <p:origin x="200" y="712"/>
      </p:cViewPr>
      <p:guideLst>
        <p:guide pos="7654"/>
        <p:guide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1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2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2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1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4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7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8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76644" y="-261256"/>
            <a:ext cx="24930938" cy="1423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4494" y="3494314"/>
            <a:ext cx="8028662" cy="9078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325600" y="7602389"/>
            <a:ext cx="8680705" cy="61136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0493" y="-1"/>
            <a:ext cx="11231774" cy="101776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7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48688" y="7510357"/>
            <a:ext cx="4246017" cy="4144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4661" y="7510357"/>
            <a:ext cx="4246017" cy="4144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202715" y="7510358"/>
            <a:ext cx="4246017" cy="4144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569565" y="2331775"/>
            <a:ext cx="13876599" cy="87077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/>
              <a:t>8/10/21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/>
              <a:t>‹N°›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23494315" y="610541"/>
            <a:ext cx="924796" cy="49240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‹N°›</a:t>
            </a:fld>
            <a:r>
              <a:rPr lang="id-ID" sz="2000" b="1" i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imagen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b="7161"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A495C3-0FB4-F64C-9124-A9D15448DA5F}"/>
              </a:ext>
            </a:extLst>
          </p:cNvPr>
          <p:cNvSpPr/>
          <p:nvPr/>
        </p:nvSpPr>
        <p:spPr>
          <a:xfrm>
            <a:off x="0" y="0"/>
            <a:ext cx="24377648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E5674E-0353-DC4A-B9B5-28FBEC95099A}"/>
              </a:ext>
            </a:extLst>
          </p:cNvPr>
          <p:cNvGrpSpPr/>
          <p:nvPr/>
        </p:nvGrpSpPr>
        <p:grpSpPr>
          <a:xfrm>
            <a:off x="2961878" y="4825175"/>
            <a:ext cx="21415770" cy="5034776"/>
            <a:chOff x="2961880" y="4447294"/>
            <a:chExt cx="21415770" cy="50347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66FA5F-16B3-494F-ADDC-573C4D831920}"/>
                </a:ext>
              </a:extLst>
            </p:cNvPr>
            <p:cNvSpPr txBox="1"/>
            <p:nvPr/>
          </p:nvSpPr>
          <p:spPr>
            <a:xfrm>
              <a:off x="2961880" y="4447294"/>
              <a:ext cx="16551654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spc="3000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Production d’un </a:t>
              </a:r>
              <a:r>
                <a:rPr lang="fr-FR" sz="7200" b="1" spc="3000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algorithme</a:t>
              </a:r>
              <a:r>
                <a:rPr lang="en-US" sz="7200" b="1" spc="3000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 de </a:t>
              </a:r>
              <a:r>
                <a:rPr lang="en-US" sz="7200" b="1" spc="3000" dirty="0" err="1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détection</a:t>
              </a:r>
              <a:r>
                <a:rPr lang="en-US" sz="7200" b="1" spc="300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 des faux billets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AA44C2-57D1-8940-899A-6A41F20F524D}"/>
                </a:ext>
              </a:extLst>
            </p:cNvPr>
            <p:cNvSpPr txBox="1"/>
            <p:nvPr/>
          </p:nvSpPr>
          <p:spPr>
            <a:xfrm>
              <a:off x="3628538" y="8975778"/>
              <a:ext cx="5138611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000" spc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44EDB3-03C0-564C-AFE2-A1DD5C3E4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6505" y="9232865"/>
              <a:ext cx="15041145" cy="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117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id="{89D32DC7-9607-7A40-9C42-284A1468634A}"/>
              </a:ext>
            </a:extLst>
          </p:cNvPr>
          <p:cNvSpPr txBox="1"/>
          <p:nvPr/>
        </p:nvSpPr>
        <p:spPr>
          <a:xfrm>
            <a:off x="1424212" y="1591951"/>
            <a:ext cx="630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K-means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01CE7780-818F-EC4B-BC6C-2A1A7B0D88E4}"/>
              </a:ext>
            </a:extLst>
          </p:cNvPr>
          <p:cNvSpPr txBox="1"/>
          <p:nvPr/>
        </p:nvSpPr>
        <p:spPr>
          <a:xfrm>
            <a:off x="2001217" y="10508993"/>
            <a:ext cx="7512204" cy="108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offer small businesses a complete array of online marketing solutions. 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CC10ED-AD4B-D04F-B061-E9D58DA03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6"/>
          <a:stretch/>
        </p:blipFill>
        <p:spPr>
          <a:xfrm>
            <a:off x="4113456" y="2732210"/>
            <a:ext cx="17271705" cy="106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2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id="{89D32DC7-9607-7A40-9C42-284A1468634A}"/>
              </a:ext>
            </a:extLst>
          </p:cNvPr>
          <p:cNvSpPr txBox="1"/>
          <p:nvPr/>
        </p:nvSpPr>
        <p:spPr>
          <a:xfrm>
            <a:off x="1424211" y="1591951"/>
            <a:ext cx="8089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K-means, </a:t>
            </a:r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résultats</a:t>
            </a:r>
            <a:endParaRPr lang="en-US" sz="54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01CE7780-818F-EC4B-BC6C-2A1A7B0D88E4}"/>
              </a:ext>
            </a:extLst>
          </p:cNvPr>
          <p:cNvSpPr txBox="1"/>
          <p:nvPr/>
        </p:nvSpPr>
        <p:spPr>
          <a:xfrm>
            <a:off x="6514225" y="6422107"/>
            <a:ext cx="7512204" cy="108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offer small businesses a complete array of online marketing solutions.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994F94-2028-9042-A26A-E1FA1802B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478" y="1323700"/>
            <a:ext cx="8880838" cy="2383161"/>
          </a:xfrm>
          <a:prstGeom prst="rect">
            <a:avLst/>
          </a:prstGeom>
        </p:spPr>
      </p:pic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7B8A3297-085C-B240-851B-7FF5CD9FF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53346"/>
              </p:ext>
            </p:extLst>
          </p:nvPr>
        </p:nvGraphicFramePr>
        <p:xfrm>
          <a:off x="8196748" y="5913666"/>
          <a:ext cx="7512206" cy="127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103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  <a:gridCol w="3756103">
                  <a:extLst>
                    <a:ext uri="{9D8B030D-6E8A-4147-A177-3AD203B41FA5}">
                      <a16:colId xmlns:a16="http://schemas.microsoft.com/office/drawing/2014/main" val="2874502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990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17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graphicFrame>
        <p:nvGraphicFramePr>
          <p:cNvPr id="8" name="Tableau 4">
            <a:extLst>
              <a:ext uri="{FF2B5EF4-FFF2-40B4-BE49-F238E27FC236}">
                <a16:creationId xmlns:a16="http://schemas.microsoft.com/office/drawing/2014/main" id="{2AFB642F-8EFA-5A44-9B0E-25471E846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98661"/>
              </p:ext>
            </p:extLst>
          </p:nvPr>
        </p:nvGraphicFramePr>
        <p:xfrm>
          <a:off x="4808140" y="5913666"/>
          <a:ext cx="2665275" cy="127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275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17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graphicFrame>
        <p:nvGraphicFramePr>
          <p:cNvPr id="9" name="Tableau 4">
            <a:extLst>
              <a:ext uri="{FF2B5EF4-FFF2-40B4-BE49-F238E27FC236}">
                <a16:creationId xmlns:a16="http://schemas.microsoft.com/office/drawing/2014/main" id="{0A7C209B-4A7A-D04B-B65B-129B773C3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157599"/>
              </p:ext>
            </p:extLst>
          </p:nvPr>
        </p:nvGraphicFramePr>
        <p:xfrm>
          <a:off x="16432287" y="5913666"/>
          <a:ext cx="2665275" cy="127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275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17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graphicFrame>
        <p:nvGraphicFramePr>
          <p:cNvPr id="10" name="Tableau 4">
            <a:extLst>
              <a:ext uri="{FF2B5EF4-FFF2-40B4-BE49-F238E27FC236}">
                <a16:creationId xmlns:a16="http://schemas.microsoft.com/office/drawing/2014/main" id="{B9B4F8B0-DC00-6149-B940-EB58E8ED4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19142"/>
              </p:ext>
            </p:extLst>
          </p:nvPr>
        </p:nvGraphicFramePr>
        <p:xfrm>
          <a:off x="16432286" y="5066088"/>
          <a:ext cx="2665275" cy="6399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5275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graphicFrame>
        <p:nvGraphicFramePr>
          <p:cNvPr id="11" name="Tableau 4">
            <a:extLst>
              <a:ext uri="{FF2B5EF4-FFF2-40B4-BE49-F238E27FC236}">
                <a16:creationId xmlns:a16="http://schemas.microsoft.com/office/drawing/2014/main" id="{F8424740-56AB-0649-9938-CE052427A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187164"/>
              </p:ext>
            </p:extLst>
          </p:nvPr>
        </p:nvGraphicFramePr>
        <p:xfrm>
          <a:off x="11952851" y="5066089"/>
          <a:ext cx="3756103" cy="6399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56103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négatifs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graphicFrame>
        <p:nvGraphicFramePr>
          <p:cNvPr id="12" name="Tableau 4">
            <a:extLst>
              <a:ext uri="{FF2B5EF4-FFF2-40B4-BE49-F238E27FC236}">
                <a16:creationId xmlns:a16="http://schemas.microsoft.com/office/drawing/2014/main" id="{06325172-8805-D245-A212-D8C8ED237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792588"/>
              </p:ext>
            </p:extLst>
          </p:nvPr>
        </p:nvGraphicFramePr>
        <p:xfrm>
          <a:off x="8196747" y="7502757"/>
          <a:ext cx="3756103" cy="6399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56103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Faux positifs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graphicFrame>
        <p:nvGraphicFramePr>
          <p:cNvPr id="13" name="Tableau 4">
            <a:extLst>
              <a:ext uri="{FF2B5EF4-FFF2-40B4-BE49-F238E27FC236}">
                <a16:creationId xmlns:a16="http://schemas.microsoft.com/office/drawing/2014/main" id="{EDB1A06F-7E93-1041-BEB8-3EF7385C8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50130"/>
              </p:ext>
            </p:extLst>
          </p:nvPr>
        </p:nvGraphicFramePr>
        <p:xfrm>
          <a:off x="8196747" y="5066089"/>
          <a:ext cx="3756103" cy="6399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56103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Bien placé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graphicFrame>
        <p:nvGraphicFramePr>
          <p:cNvPr id="14" name="Tableau 4">
            <a:extLst>
              <a:ext uri="{FF2B5EF4-FFF2-40B4-BE49-F238E27FC236}">
                <a16:creationId xmlns:a16="http://schemas.microsoft.com/office/drawing/2014/main" id="{6918633D-313E-3344-9259-8B02404B5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16419"/>
              </p:ext>
            </p:extLst>
          </p:nvPr>
        </p:nvGraphicFramePr>
        <p:xfrm>
          <a:off x="11952851" y="7511059"/>
          <a:ext cx="3756103" cy="6399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56103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Bien placé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sp>
        <p:nvSpPr>
          <p:cNvPr id="15" name="TextBox 17">
            <a:extLst>
              <a:ext uri="{FF2B5EF4-FFF2-40B4-BE49-F238E27FC236}">
                <a16:creationId xmlns:a16="http://schemas.microsoft.com/office/drawing/2014/main" id="{3BD00118-C009-9B45-A35B-145FE47283EF}"/>
              </a:ext>
            </a:extLst>
          </p:cNvPr>
          <p:cNvSpPr txBox="1"/>
          <p:nvPr/>
        </p:nvSpPr>
        <p:spPr>
          <a:xfrm>
            <a:off x="1732441" y="8872544"/>
            <a:ext cx="20912767" cy="445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endParaRPr lang="en-US" sz="2800" spc="3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4299"/>
              </a:lnSpc>
            </a:pP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Parmi les 1000 vrais billets :</a:t>
            </a:r>
          </a:p>
          <a:p>
            <a:pPr marL="457200" lvl="1" indent="-457200">
              <a:lnSpc>
                <a:spcPts val="4299"/>
              </a:lnSpc>
              <a:buFontTx/>
              <a:buChar char="-"/>
            </a:pP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990 </a:t>
            </a:r>
            <a:r>
              <a:rPr lang="fr-FR" sz="28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ont été bien placés </a:t>
            </a:r>
          </a:p>
          <a:p>
            <a:pPr marL="457200" lvl="1" indent="-457200">
              <a:lnSpc>
                <a:spcPts val="4299"/>
              </a:lnSpc>
              <a:buFontTx/>
              <a:buChar char="-"/>
            </a:pPr>
            <a:r>
              <a:rPr lang="fr-FR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10</a:t>
            </a:r>
            <a:r>
              <a:rPr lang="fr-FR" sz="2800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 ont été prédis comme étant faux alors qu'ils étaient vrai </a:t>
            </a: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(faux négatifs)</a:t>
            </a:r>
          </a:p>
          <a:p>
            <a:pPr>
              <a:lnSpc>
                <a:spcPts val="4299"/>
              </a:lnSpc>
            </a:pP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Parmi les 500 faux billets :</a:t>
            </a:r>
          </a:p>
          <a:p>
            <a:pPr marL="457200" lvl="1" indent="-457200">
              <a:lnSpc>
                <a:spcPts val="4299"/>
              </a:lnSpc>
              <a:buFontTx/>
              <a:buChar char="-"/>
            </a:pP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487</a:t>
            </a:r>
            <a:r>
              <a:rPr lang="fr-FR" sz="28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 sont biens placés</a:t>
            </a:r>
          </a:p>
          <a:p>
            <a:pPr marL="457200" lvl="1" indent="-457200">
              <a:lnSpc>
                <a:spcPts val="4299"/>
              </a:lnSpc>
              <a:buFontTx/>
              <a:buChar char="-"/>
            </a:pPr>
            <a:r>
              <a:rPr lang="fr-FR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13</a:t>
            </a:r>
            <a:r>
              <a:rPr lang="fr-FR" sz="2800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 sont prédis comme étant vrais alors qu'ils sont faux en réalité </a:t>
            </a: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(faux positifs)</a:t>
            </a:r>
          </a:p>
          <a:p>
            <a:pPr>
              <a:lnSpc>
                <a:spcPts val="4299"/>
              </a:lnSpc>
            </a:pPr>
            <a:endParaRPr lang="en-US" sz="2800" spc="300" dirty="0"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id="{89D32DC7-9607-7A40-9C42-284A1468634A}"/>
              </a:ext>
            </a:extLst>
          </p:cNvPr>
          <p:cNvSpPr txBox="1"/>
          <p:nvPr/>
        </p:nvSpPr>
        <p:spPr>
          <a:xfrm>
            <a:off x="1424212" y="1368402"/>
            <a:ext cx="8089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Régression</a:t>
            </a: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logistique</a:t>
            </a:r>
            <a:endParaRPr lang="en-US" sz="54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79F31E-0EFA-4E4F-A4EA-F0063B87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12" y="4169026"/>
            <a:ext cx="21807975" cy="45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4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90F736-F19B-4346-B8C5-C0BC2D81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95" y="3827205"/>
            <a:ext cx="8013275" cy="6661924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89D32DC7-9607-7A40-9C42-284A1468634A}"/>
              </a:ext>
            </a:extLst>
          </p:cNvPr>
          <p:cNvSpPr txBox="1"/>
          <p:nvPr/>
        </p:nvSpPr>
        <p:spPr>
          <a:xfrm>
            <a:off x="1424211" y="1591951"/>
            <a:ext cx="8089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Régression</a:t>
            </a: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logistique</a:t>
            </a: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résultats</a:t>
            </a:r>
            <a:endParaRPr lang="en-US" sz="54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994F94-2028-9042-A26A-E1FA1802B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0780" y="2169150"/>
            <a:ext cx="12372420" cy="1279905"/>
          </a:xfrm>
          <a:prstGeom prst="rect">
            <a:avLst/>
          </a:prstGeom>
        </p:spPr>
      </p:pic>
      <p:graphicFrame>
        <p:nvGraphicFramePr>
          <p:cNvPr id="11" name="Tableau 4">
            <a:extLst>
              <a:ext uri="{FF2B5EF4-FFF2-40B4-BE49-F238E27FC236}">
                <a16:creationId xmlns:a16="http://schemas.microsoft.com/office/drawing/2014/main" id="{F8424740-56AB-0649-9938-CE052427A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6083"/>
              </p:ext>
            </p:extLst>
          </p:nvPr>
        </p:nvGraphicFramePr>
        <p:xfrm>
          <a:off x="11975690" y="4166999"/>
          <a:ext cx="2585036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5036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</a:tblGrid>
              <a:tr h="463112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Faux négatifs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graphicFrame>
        <p:nvGraphicFramePr>
          <p:cNvPr id="12" name="Tableau 4">
            <a:extLst>
              <a:ext uri="{FF2B5EF4-FFF2-40B4-BE49-F238E27FC236}">
                <a16:creationId xmlns:a16="http://schemas.microsoft.com/office/drawing/2014/main" id="{06325172-8805-D245-A212-D8C8ED237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614714"/>
              </p:ext>
            </p:extLst>
          </p:nvPr>
        </p:nvGraphicFramePr>
        <p:xfrm>
          <a:off x="9390655" y="8705565"/>
          <a:ext cx="2585035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5035">
                  <a:extLst>
                    <a:ext uri="{9D8B030D-6E8A-4147-A177-3AD203B41FA5}">
                      <a16:colId xmlns:a16="http://schemas.microsoft.com/office/drawing/2014/main" val="1964300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Faux positifs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417397"/>
                  </a:ext>
                </a:extLst>
              </a:tr>
            </a:tbl>
          </a:graphicData>
        </a:graphic>
      </p:graphicFrame>
      <p:sp>
        <p:nvSpPr>
          <p:cNvPr id="15" name="TextBox 17">
            <a:extLst>
              <a:ext uri="{FF2B5EF4-FFF2-40B4-BE49-F238E27FC236}">
                <a16:creationId xmlns:a16="http://schemas.microsoft.com/office/drawing/2014/main" id="{3BD00118-C009-9B45-A35B-145FE47283EF}"/>
              </a:ext>
            </a:extLst>
          </p:cNvPr>
          <p:cNvSpPr txBox="1"/>
          <p:nvPr/>
        </p:nvSpPr>
        <p:spPr>
          <a:xfrm>
            <a:off x="1519306" y="9318996"/>
            <a:ext cx="20912767" cy="445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endParaRPr lang="en-US" sz="2800" spc="3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4299"/>
              </a:lnSpc>
            </a:pP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Parmi les 195 vrais billet du test set :</a:t>
            </a:r>
          </a:p>
          <a:p>
            <a:pPr marL="457200" lvl="1" indent="-457200">
              <a:lnSpc>
                <a:spcPts val="4299"/>
              </a:lnSpc>
              <a:buFontTx/>
              <a:buChar char="-"/>
            </a:pPr>
            <a:r>
              <a:rPr lang="fr-FR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195</a:t>
            </a:r>
            <a:r>
              <a:rPr lang="fr-FR" sz="28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 ont été bien placés </a:t>
            </a:r>
          </a:p>
          <a:p>
            <a:pPr marL="457200" lvl="1" indent="-457200">
              <a:lnSpc>
                <a:spcPts val="4299"/>
              </a:lnSpc>
              <a:buFontTx/>
              <a:buChar char="-"/>
            </a:pPr>
            <a:r>
              <a:rPr lang="fr-FR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0</a:t>
            </a:r>
            <a:r>
              <a:rPr lang="fr-FR" sz="2800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 ont été prédis comme étant faux alors qu'ils étaient vrai </a:t>
            </a: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(faux négatifs)</a:t>
            </a:r>
          </a:p>
          <a:p>
            <a:pPr>
              <a:lnSpc>
                <a:spcPts val="4299"/>
              </a:lnSpc>
            </a:pP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Parmi les 105 faux billets :</a:t>
            </a:r>
          </a:p>
          <a:p>
            <a:pPr marL="457200" lvl="1" indent="-457200">
              <a:lnSpc>
                <a:spcPts val="4299"/>
              </a:lnSpc>
              <a:buFontTx/>
              <a:buChar char="-"/>
            </a:pPr>
            <a:r>
              <a:rPr lang="fr-FR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103</a:t>
            </a:r>
            <a:r>
              <a:rPr lang="fr-FR" sz="28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 sont biens placés</a:t>
            </a:r>
          </a:p>
          <a:p>
            <a:pPr marL="457200" lvl="1" indent="-457200">
              <a:lnSpc>
                <a:spcPts val="4299"/>
              </a:lnSpc>
              <a:buFontTx/>
              <a:buChar char="-"/>
            </a:pPr>
            <a:r>
              <a:rPr lang="fr-FR" sz="2800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2 </a:t>
            </a:r>
            <a:r>
              <a:rPr lang="fr-FR" sz="2800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sont prédis comme étant vrais alors qu'ils sont faux en réalité </a:t>
            </a:r>
            <a:r>
              <a:rPr lang="fr-FR" sz="3200" b="1" spc="300" dirty="0">
                <a:latin typeface="Roboto Light" panose="02000000000000000000" pitchFamily="2" charset="0"/>
                <a:ea typeface="Roboto Light" panose="02000000000000000000" pitchFamily="2" charset="0"/>
              </a:rPr>
              <a:t>(faux positifs)</a:t>
            </a:r>
          </a:p>
          <a:p>
            <a:pPr>
              <a:lnSpc>
                <a:spcPts val="4299"/>
              </a:lnSpc>
            </a:pPr>
            <a:endParaRPr lang="en-US" sz="2800" spc="300" dirty="0"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3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4EED8EF-1E33-7844-BA72-98CAC456B108}"/>
              </a:ext>
            </a:extLst>
          </p:cNvPr>
          <p:cNvSpPr/>
          <p:nvPr/>
        </p:nvSpPr>
        <p:spPr>
          <a:xfrm>
            <a:off x="9161493" y="7193280"/>
            <a:ext cx="14948187" cy="62788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DF7BB1-F55C-E24A-92B2-0554C373936E}"/>
              </a:ext>
            </a:extLst>
          </p:cNvPr>
          <p:cNvSpPr/>
          <p:nvPr/>
        </p:nvSpPr>
        <p:spPr>
          <a:xfrm>
            <a:off x="0" y="1"/>
            <a:ext cx="2437765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336E82-7F75-9543-B705-A3EFF27973A1}"/>
              </a:ext>
            </a:extLst>
          </p:cNvPr>
          <p:cNvSpPr txBox="1"/>
          <p:nvPr/>
        </p:nvSpPr>
        <p:spPr>
          <a:xfrm>
            <a:off x="1059045" y="5980837"/>
            <a:ext cx="810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Comparaison</a:t>
            </a: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des </a:t>
            </a:r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résultats</a:t>
            </a: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des </a:t>
            </a:r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modèles</a:t>
            </a: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2AD06505-B099-CC40-82AA-11C9A4975CA1}"/>
              </a:ext>
            </a:extLst>
          </p:cNvPr>
          <p:cNvSpPr txBox="1"/>
          <p:nvPr/>
        </p:nvSpPr>
        <p:spPr>
          <a:xfrm>
            <a:off x="2165640" y="3434960"/>
            <a:ext cx="6447419" cy="61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Kmeans</a:t>
            </a:r>
            <a:endParaRPr lang="en-US" b="1" spc="3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F2EB7FF5-44DF-214E-9AC8-7E54B1B9EE43}"/>
              </a:ext>
            </a:extLst>
          </p:cNvPr>
          <p:cNvSpPr txBox="1"/>
          <p:nvPr/>
        </p:nvSpPr>
        <p:spPr>
          <a:xfrm>
            <a:off x="2165640" y="10092651"/>
            <a:ext cx="6447419" cy="61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Régression</a:t>
            </a:r>
            <a:r>
              <a:rPr lang="en-US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logistique</a:t>
            </a:r>
            <a:endParaRPr lang="en-US" b="1" spc="3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D79D0D-CFC2-3E47-807E-E6BEF93E9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b="27907"/>
          <a:stretch/>
        </p:blipFill>
        <p:spPr>
          <a:xfrm>
            <a:off x="9959763" y="8157944"/>
            <a:ext cx="13351645" cy="3816757"/>
          </a:xfrm>
          <a:prstGeom prst="rect">
            <a:avLst/>
          </a:prstGeom>
        </p:spPr>
      </p:pic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0EACAB39-D08F-CF4B-948E-EC825CA7D3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86" b="32375"/>
          <a:stretch/>
        </p:blipFill>
        <p:spPr>
          <a:xfrm>
            <a:off x="8826419" y="1714590"/>
            <a:ext cx="13027956" cy="36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E244D28-025B-5C41-8C60-E06CEEB3D147}"/>
              </a:ext>
            </a:extLst>
          </p:cNvPr>
          <p:cNvGrpSpPr/>
          <p:nvPr/>
        </p:nvGrpSpPr>
        <p:grpSpPr>
          <a:xfrm>
            <a:off x="1167131" y="1010078"/>
            <a:ext cx="5958156" cy="1383468"/>
            <a:chOff x="7861506" y="1407238"/>
            <a:chExt cx="5958156" cy="13834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78619B-3B03-1342-ADD3-6BF705DEB865}"/>
                </a:ext>
              </a:extLst>
            </p:cNvPr>
            <p:cNvSpPr txBox="1"/>
            <p:nvPr/>
          </p:nvSpPr>
          <p:spPr>
            <a:xfrm>
              <a:off x="7861506" y="1867376"/>
              <a:ext cx="59581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60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Les variables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867908-E300-CA4A-A210-87B6097CF4E0}"/>
                </a:ext>
              </a:extLst>
            </p:cNvPr>
            <p:cNvSpPr txBox="1"/>
            <p:nvPr/>
          </p:nvSpPr>
          <p:spPr>
            <a:xfrm>
              <a:off x="7898081" y="1407238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spc="1200"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887759-E1BC-B948-A454-B4A56855B5A5}"/>
              </a:ext>
            </a:extLst>
          </p:cNvPr>
          <p:cNvSpPr txBox="1"/>
          <p:nvPr/>
        </p:nvSpPr>
        <p:spPr>
          <a:xfrm>
            <a:off x="3128043" y="6080028"/>
            <a:ext cx="2716059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Height_left</a:t>
            </a:r>
            <a:r>
              <a:rPr lang="en-US" sz="2800" spc="3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.</a:t>
            </a:r>
          </a:p>
        </p:txBody>
      </p:sp>
      <p:pic>
        <p:nvPicPr>
          <p:cNvPr id="1026" name="Picture 2" descr="1 dollar américain, Face recto">
            <a:extLst>
              <a:ext uri="{FF2B5EF4-FFF2-40B4-BE49-F238E27FC236}">
                <a16:creationId xmlns:a16="http://schemas.microsoft.com/office/drawing/2014/main" id="{D6E37318-C078-A34F-BA6C-296CE523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421" y="4051402"/>
            <a:ext cx="9928225" cy="42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68DCCB4-07E3-A744-AA22-B5970AF83C28}"/>
              </a:ext>
            </a:extLst>
          </p:cNvPr>
          <p:cNvCxnSpPr>
            <a:cxnSpLocks/>
          </p:cNvCxnSpPr>
          <p:nvPr/>
        </p:nvCxnSpPr>
        <p:spPr>
          <a:xfrm>
            <a:off x="6278880" y="4051401"/>
            <a:ext cx="0" cy="4350647"/>
          </a:xfrm>
          <a:prstGeom prst="straightConnector1">
            <a:avLst/>
          </a:prstGeom>
          <a:ln w="889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49B0D87-8EF5-8E49-A96C-31B3767A6CEF}"/>
              </a:ext>
            </a:extLst>
          </p:cNvPr>
          <p:cNvCxnSpPr>
            <a:cxnSpLocks/>
          </p:cNvCxnSpPr>
          <p:nvPr/>
        </p:nvCxnSpPr>
        <p:spPr>
          <a:xfrm flipH="1">
            <a:off x="7094807" y="9173993"/>
            <a:ext cx="10071359" cy="0"/>
          </a:xfrm>
          <a:prstGeom prst="straightConnector1">
            <a:avLst/>
          </a:prstGeom>
          <a:ln w="889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A9828EA-B338-D84D-92D0-09C77C4CB23B}"/>
              </a:ext>
            </a:extLst>
          </p:cNvPr>
          <p:cNvCxnSpPr>
            <a:cxnSpLocks/>
          </p:cNvCxnSpPr>
          <p:nvPr/>
        </p:nvCxnSpPr>
        <p:spPr>
          <a:xfrm flipH="1">
            <a:off x="7323638" y="4275253"/>
            <a:ext cx="9873008" cy="3801947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94037571-76F6-B141-A65E-F423D5E4B026}"/>
              </a:ext>
            </a:extLst>
          </p:cNvPr>
          <p:cNvCxnSpPr>
            <a:cxnSpLocks/>
          </p:cNvCxnSpPr>
          <p:nvPr/>
        </p:nvCxnSpPr>
        <p:spPr>
          <a:xfrm>
            <a:off x="18013680" y="3997108"/>
            <a:ext cx="0" cy="4350647"/>
          </a:xfrm>
          <a:prstGeom prst="straightConnector1">
            <a:avLst/>
          </a:prstGeom>
          <a:ln w="889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74620FF-8029-534D-9507-84322DF929CF}"/>
              </a:ext>
            </a:extLst>
          </p:cNvPr>
          <p:cNvCxnSpPr>
            <a:cxnSpLocks/>
          </p:cNvCxnSpPr>
          <p:nvPr/>
        </p:nvCxnSpPr>
        <p:spPr>
          <a:xfrm>
            <a:off x="7323638" y="3997108"/>
            <a:ext cx="0" cy="757772"/>
          </a:xfrm>
          <a:prstGeom prst="straightConnector1">
            <a:avLst/>
          </a:prstGeom>
          <a:ln w="889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1E10569-F3A9-484C-95B5-7EB69AF93364}"/>
              </a:ext>
            </a:extLst>
          </p:cNvPr>
          <p:cNvCxnSpPr>
            <a:cxnSpLocks/>
          </p:cNvCxnSpPr>
          <p:nvPr/>
        </p:nvCxnSpPr>
        <p:spPr>
          <a:xfrm>
            <a:off x="17144124" y="7535690"/>
            <a:ext cx="0" cy="757772"/>
          </a:xfrm>
          <a:prstGeom prst="straightConnector1">
            <a:avLst/>
          </a:prstGeom>
          <a:ln w="889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5">
            <a:extLst>
              <a:ext uri="{FF2B5EF4-FFF2-40B4-BE49-F238E27FC236}">
                <a16:creationId xmlns:a16="http://schemas.microsoft.com/office/drawing/2014/main" id="{89AF8EE9-5300-FE42-BDDE-A2200BB3C2D6}"/>
              </a:ext>
            </a:extLst>
          </p:cNvPr>
          <p:cNvSpPr txBox="1"/>
          <p:nvPr/>
        </p:nvSpPr>
        <p:spPr>
          <a:xfrm>
            <a:off x="18533548" y="6364016"/>
            <a:ext cx="2716059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Height_right</a:t>
            </a:r>
            <a:r>
              <a:rPr lang="en-US" sz="2800" spc="3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.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45ADC574-3063-1449-9998-51D07306D1F8}"/>
              </a:ext>
            </a:extLst>
          </p:cNvPr>
          <p:cNvSpPr txBox="1"/>
          <p:nvPr/>
        </p:nvSpPr>
        <p:spPr>
          <a:xfrm>
            <a:off x="11391481" y="9770537"/>
            <a:ext cx="1594688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Length.</a:t>
            </a: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67C3763B-C71B-4941-9066-2EBB62F482FC}"/>
              </a:ext>
            </a:extLst>
          </p:cNvPr>
          <p:cNvSpPr txBox="1"/>
          <p:nvPr/>
        </p:nvSpPr>
        <p:spPr>
          <a:xfrm>
            <a:off x="7268420" y="3181492"/>
            <a:ext cx="2291207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Margin_up</a:t>
            </a:r>
            <a:r>
              <a:rPr lang="en-US" sz="2800" spc="3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AB7F426F-16C8-744A-AA16-5718AC2C5A3D}"/>
              </a:ext>
            </a:extLst>
          </p:cNvPr>
          <p:cNvSpPr txBox="1"/>
          <p:nvPr/>
        </p:nvSpPr>
        <p:spPr>
          <a:xfrm>
            <a:off x="16868076" y="8322959"/>
            <a:ext cx="2716052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Margin_low</a:t>
            </a:r>
            <a:r>
              <a:rPr lang="en-US" sz="2800" spc="3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9C07A920-6C35-7241-80B9-06938354218F}"/>
              </a:ext>
            </a:extLst>
          </p:cNvPr>
          <p:cNvSpPr txBox="1"/>
          <p:nvPr/>
        </p:nvSpPr>
        <p:spPr>
          <a:xfrm rot="20257227">
            <a:off x="11106696" y="5107565"/>
            <a:ext cx="2121849" cy="5679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2800" spc="300">
                <a:solidFill>
                  <a:srgbClr val="FF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Diagonal</a:t>
            </a:r>
          </a:p>
        </p:txBody>
      </p:sp>
      <p:graphicFrame>
        <p:nvGraphicFramePr>
          <p:cNvPr id="21" name="Tableau 26">
            <a:extLst>
              <a:ext uri="{FF2B5EF4-FFF2-40B4-BE49-F238E27FC236}">
                <a16:creationId xmlns:a16="http://schemas.microsoft.com/office/drawing/2014/main" id="{6D9D56EC-ADBF-BB4B-8D54-B48A616F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323899"/>
              </p:ext>
            </p:extLst>
          </p:nvPr>
        </p:nvGraphicFramePr>
        <p:xfrm>
          <a:off x="2493916" y="10864298"/>
          <a:ext cx="5958152" cy="1919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076">
                  <a:extLst>
                    <a:ext uri="{9D8B030D-6E8A-4147-A177-3AD203B41FA5}">
                      <a16:colId xmlns:a16="http://schemas.microsoft.com/office/drawing/2014/main" val="1312132395"/>
                    </a:ext>
                  </a:extLst>
                </a:gridCol>
                <a:gridCol w="2979076">
                  <a:extLst>
                    <a:ext uri="{9D8B030D-6E8A-4147-A177-3AD203B41FA5}">
                      <a16:colId xmlns:a16="http://schemas.microsoft.com/office/drawing/2014/main" val="312386606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err="1"/>
                        <a:t>is_genuine</a:t>
                      </a:r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9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True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15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858209"/>
                  </a:ext>
                </a:extLst>
              </a:tr>
            </a:tbl>
          </a:graphicData>
        </a:graphic>
      </p:graphicFrame>
      <p:sp>
        <p:nvSpPr>
          <p:cNvPr id="20" name="TextBox 46">
            <a:extLst>
              <a:ext uri="{FF2B5EF4-FFF2-40B4-BE49-F238E27FC236}">
                <a16:creationId xmlns:a16="http://schemas.microsoft.com/office/drawing/2014/main" id="{E4F89312-487D-7C4A-A73C-EE1212B5009C}"/>
              </a:ext>
            </a:extLst>
          </p:cNvPr>
          <p:cNvSpPr txBox="1"/>
          <p:nvPr/>
        </p:nvSpPr>
        <p:spPr>
          <a:xfrm>
            <a:off x="15103734" y="11337637"/>
            <a:ext cx="5819892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570F4EA1-A090-514B-8C0C-BCE0E181F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481" y="9583917"/>
            <a:ext cx="11633164" cy="39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7812E2-059D-CC42-B2CE-9CC65BC4B80B}"/>
              </a:ext>
            </a:extLst>
          </p:cNvPr>
          <p:cNvGrpSpPr/>
          <p:nvPr/>
        </p:nvGrpSpPr>
        <p:grpSpPr>
          <a:xfrm>
            <a:off x="711066" y="5811728"/>
            <a:ext cx="5282215" cy="1383468"/>
            <a:chOff x="7861505" y="1407238"/>
            <a:chExt cx="5282215" cy="13834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C4561B-11EE-6F46-827F-41EB966FB184}"/>
                </a:ext>
              </a:extLst>
            </p:cNvPr>
            <p:cNvSpPr txBox="1"/>
            <p:nvPr/>
          </p:nvSpPr>
          <p:spPr>
            <a:xfrm>
              <a:off x="7861505" y="1867376"/>
              <a:ext cx="52822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5400" b="1" spc="6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17845E-F3C2-D747-911C-ABB4851FAA06}"/>
                </a:ext>
              </a:extLst>
            </p:cNvPr>
            <p:cNvSpPr txBox="1"/>
            <p:nvPr/>
          </p:nvSpPr>
          <p:spPr>
            <a:xfrm>
              <a:off x="7894162" y="1407238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spc="1200"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02FD44-2812-D140-9CB7-AA17F9D47F93}"/>
              </a:ext>
            </a:extLst>
          </p:cNvPr>
          <p:cNvSpPr txBox="1"/>
          <p:nvPr/>
        </p:nvSpPr>
        <p:spPr>
          <a:xfrm>
            <a:off x="18157370" y="8131628"/>
            <a:ext cx="5263089" cy="4248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 </a:t>
            </a:r>
            <a:r>
              <a:rPr lang="fr-FR" sz="3200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pairplot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seaborn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permet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rendre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compte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la </a:t>
            </a:r>
            <a:r>
              <a:rPr lang="en-US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distribution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des variables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ainsi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des </a:t>
            </a:r>
            <a:r>
              <a:rPr lang="en-US" sz="3200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éventuelles</a:t>
            </a:r>
            <a:r>
              <a:rPr lang="en-US" sz="3200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corrélations</a:t>
            </a:r>
            <a:r>
              <a:rPr lang="en-US" sz="3200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entre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elles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lorsqu'elles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sont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prises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deux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deux.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CE2C15-9E4B-7D4A-BBDF-E531CA36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86" y="703051"/>
            <a:ext cx="12831755" cy="1276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5">
            <a:extLst>
              <a:ext uri="{FF2B5EF4-FFF2-40B4-BE49-F238E27FC236}">
                <a16:creationId xmlns:a16="http://schemas.microsoft.com/office/drawing/2014/main" id="{C56F9BFB-AD4D-A048-B947-911695069C80}"/>
              </a:ext>
            </a:extLst>
          </p:cNvPr>
          <p:cNvSpPr txBox="1"/>
          <p:nvPr/>
        </p:nvSpPr>
        <p:spPr>
          <a:xfrm>
            <a:off x="928454" y="1454901"/>
            <a:ext cx="668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Pairplot</a:t>
            </a:r>
            <a:endParaRPr lang="en-US" sz="5400" b="1" spc="60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8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7812E2-059D-CC42-B2CE-9CC65BC4B80B}"/>
              </a:ext>
            </a:extLst>
          </p:cNvPr>
          <p:cNvGrpSpPr/>
          <p:nvPr/>
        </p:nvGrpSpPr>
        <p:grpSpPr>
          <a:xfrm>
            <a:off x="14325600" y="1131813"/>
            <a:ext cx="6789807" cy="1383468"/>
            <a:chOff x="8836131" y="1407238"/>
            <a:chExt cx="6789807" cy="13834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C4561B-11EE-6F46-827F-41EB966FB184}"/>
                </a:ext>
              </a:extLst>
            </p:cNvPr>
            <p:cNvSpPr txBox="1"/>
            <p:nvPr/>
          </p:nvSpPr>
          <p:spPr>
            <a:xfrm>
              <a:off x="8836131" y="1867376"/>
              <a:ext cx="67898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Les </a:t>
              </a:r>
              <a:r>
                <a:rPr lang="en-US" sz="5400" b="1" spc="600" dirty="0" err="1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histogrammes</a:t>
              </a:r>
              <a:r>
                <a:rPr lang="en-US" sz="54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17845E-F3C2-D747-911C-ABB4851FAA06}"/>
                </a:ext>
              </a:extLst>
            </p:cNvPr>
            <p:cNvSpPr txBox="1"/>
            <p:nvPr/>
          </p:nvSpPr>
          <p:spPr>
            <a:xfrm>
              <a:off x="8869998" y="1407238"/>
              <a:ext cx="4264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200" dirty="0" err="1">
                  <a:latin typeface="Montserrat" charset="0"/>
                  <a:ea typeface="Montserrat" charset="0"/>
                  <a:cs typeface="Montserrat" charset="0"/>
                </a:rPr>
                <a:t>Analyse</a:t>
              </a:r>
              <a:r>
                <a:rPr lang="en-US" sz="1600" spc="1200" dirty="0">
                  <a:latin typeface="Montserrat" charset="0"/>
                  <a:ea typeface="Montserrat" charset="0"/>
                  <a:cs typeface="Montserrat" charset="0"/>
                </a:rPr>
                <a:t> </a:t>
              </a:r>
              <a:r>
                <a:rPr lang="en-US" sz="1600" spc="1200" dirty="0" err="1">
                  <a:latin typeface="Montserrat" charset="0"/>
                  <a:ea typeface="Montserrat" charset="0"/>
                  <a:cs typeface="Montserrat" charset="0"/>
                </a:rPr>
                <a:t>univariée</a:t>
              </a:r>
              <a:endParaRPr lang="en-US" sz="1600" spc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80CEBE-2495-B941-9D76-99BEB4230E30}"/>
              </a:ext>
            </a:extLst>
          </p:cNvPr>
          <p:cNvSpPr txBox="1"/>
          <p:nvPr/>
        </p:nvSpPr>
        <p:spPr>
          <a:xfrm>
            <a:off x="14325600" y="3769887"/>
            <a:ext cx="6734536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Pour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chaque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variable on se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penche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sur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distribution</a:t>
            </a:r>
            <a:r>
              <a:rPr lang="en-US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37C9531-0F25-2049-89F8-3989CD0CF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946" y="363455"/>
            <a:ext cx="11746879" cy="66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EFB8BE5-2AF1-C343-9136-1B6DCA78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5" y="6858000"/>
            <a:ext cx="11549144" cy="655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55FA2415-7109-2848-A8FC-B6F3ACF17234}"/>
              </a:ext>
            </a:extLst>
          </p:cNvPr>
          <p:cNvSpPr txBox="1"/>
          <p:nvPr/>
        </p:nvSpPr>
        <p:spPr>
          <a:xfrm>
            <a:off x="2157408" y="9559937"/>
            <a:ext cx="7501722" cy="169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Les variables ‘diagonal’ et ‘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height_left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’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semblent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ici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suivre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une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loi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normale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59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670F88B-B395-A541-B452-0F5871D95E24}"/>
              </a:ext>
            </a:extLst>
          </p:cNvPr>
          <p:cNvSpPr txBox="1"/>
          <p:nvPr/>
        </p:nvSpPr>
        <p:spPr>
          <a:xfrm>
            <a:off x="537155" y="7198887"/>
            <a:ext cx="7501722" cy="114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La variable ‘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height_right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’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semble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ici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suivre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une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loi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normale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22835F9-E09F-124A-AE60-2B40D3F6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" y="340887"/>
            <a:ext cx="1209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11AC518-B337-684C-8E89-9D657D36D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305" y="6858000"/>
            <a:ext cx="1209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C5354E3E-6ED6-6645-81FF-838E0E9A9276}"/>
              </a:ext>
            </a:extLst>
          </p:cNvPr>
          <p:cNvGrpSpPr/>
          <p:nvPr/>
        </p:nvGrpSpPr>
        <p:grpSpPr>
          <a:xfrm>
            <a:off x="14325600" y="1131813"/>
            <a:ext cx="6789807" cy="1383468"/>
            <a:chOff x="8836131" y="1407238"/>
            <a:chExt cx="6789807" cy="1383468"/>
          </a:xfrm>
        </p:grpSpPr>
        <p:sp>
          <p:nvSpPr>
            <p:cNvPr id="10" name="TextBox 25">
              <a:extLst>
                <a:ext uri="{FF2B5EF4-FFF2-40B4-BE49-F238E27FC236}">
                  <a16:creationId xmlns:a16="http://schemas.microsoft.com/office/drawing/2014/main" id="{4D59D33A-5DC4-2F4F-A13F-9668F2977B6D}"/>
                </a:ext>
              </a:extLst>
            </p:cNvPr>
            <p:cNvSpPr txBox="1"/>
            <p:nvPr/>
          </p:nvSpPr>
          <p:spPr>
            <a:xfrm>
              <a:off x="8836131" y="1867376"/>
              <a:ext cx="67898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Les </a:t>
              </a:r>
              <a:r>
                <a:rPr lang="en-US" sz="5400" b="1" spc="600" dirty="0" err="1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histogrammes</a:t>
              </a:r>
              <a:r>
                <a:rPr lang="en-US" sz="54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 </a:t>
              </a: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7ABAC058-5C30-4646-81FE-93384F044699}"/>
                </a:ext>
              </a:extLst>
            </p:cNvPr>
            <p:cNvSpPr txBox="1"/>
            <p:nvPr/>
          </p:nvSpPr>
          <p:spPr>
            <a:xfrm>
              <a:off x="8869998" y="1407238"/>
              <a:ext cx="4264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200" dirty="0" err="1">
                  <a:latin typeface="Montserrat" charset="0"/>
                  <a:ea typeface="Montserrat" charset="0"/>
                  <a:cs typeface="Montserrat" charset="0"/>
                </a:rPr>
                <a:t>Analyse</a:t>
              </a:r>
              <a:r>
                <a:rPr lang="en-US" sz="1600" spc="1200" dirty="0">
                  <a:latin typeface="Montserrat" charset="0"/>
                  <a:ea typeface="Montserrat" charset="0"/>
                  <a:cs typeface="Montserrat" charset="0"/>
                </a:rPr>
                <a:t> </a:t>
              </a:r>
              <a:r>
                <a:rPr lang="en-US" sz="1600" spc="1200" dirty="0" err="1">
                  <a:latin typeface="Montserrat" charset="0"/>
                  <a:ea typeface="Montserrat" charset="0"/>
                  <a:cs typeface="Montserrat" charset="0"/>
                </a:rPr>
                <a:t>univariée</a:t>
              </a:r>
              <a:endParaRPr lang="en-US" sz="1600" spc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TextBox 18">
            <a:extLst>
              <a:ext uri="{FF2B5EF4-FFF2-40B4-BE49-F238E27FC236}">
                <a16:creationId xmlns:a16="http://schemas.microsoft.com/office/drawing/2014/main" id="{CB360E8B-BD62-FB45-8DA2-FB45696C7FD8}"/>
              </a:ext>
            </a:extLst>
          </p:cNvPr>
          <p:cNvSpPr txBox="1"/>
          <p:nvPr/>
        </p:nvSpPr>
        <p:spPr>
          <a:xfrm>
            <a:off x="14325600" y="3769887"/>
            <a:ext cx="6734536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Pour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chaque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variable on se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penche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sur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distribution</a:t>
            </a:r>
            <a:r>
              <a:rPr lang="en-US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B797440F-FB20-D94C-A8B5-1B50D313E241}"/>
              </a:ext>
            </a:extLst>
          </p:cNvPr>
          <p:cNvSpPr txBox="1"/>
          <p:nvPr/>
        </p:nvSpPr>
        <p:spPr>
          <a:xfrm>
            <a:off x="4308832" y="11634530"/>
            <a:ext cx="7501722" cy="114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La variable ‘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margin_low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’ marque un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étalement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sur la droite </a:t>
            </a:r>
          </a:p>
        </p:txBody>
      </p:sp>
    </p:spTree>
    <p:extLst>
      <p:ext uri="{BB962C8B-B14F-4D97-AF65-F5344CB8AC3E}">
        <p14:creationId xmlns:p14="http://schemas.microsoft.com/office/powerpoint/2010/main" val="227395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A8EE73D-946A-3E40-947E-708BB01C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" y="340887"/>
            <a:ext cx="1209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43377CF-BA14-574A-AF35-04B5E44B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305" y="6858000"/>
            <a:ext cx="120904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7C383E7F-9907-8E48-AAB4-04CF32D5BEDF}"/>
              </a:ext>
            </a:extLst>
          </p:cNvPr>
          <p:cNvGrpSpPr/>
          <p:nvPr/>
        </p:nvGrpSpPr>
        <p:grpSpPr>
          <a:xfrm>
            <a:off x="14325600" y="1131813"/>
            <a:ext cx="6789807" cy="1383468"/>
            <a:chOff x="8836131" y="1407238"/>
            <a:chExt cx="6789807" cy="1383468"/>
          </a:xfrm>
        </p:grpSpPr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25A1C4AD-BF65-C742-BE52-7267A50364A8}"/>
                </a:ext>
              </a:extLst>
            </p:cNvPr>
            <p:cNvSpPr txBox="1"/>
            <p:nvPr/>
          </p:nvSpPr>
          <p:spPr>
            <a:xfrm>
              <a:off x="8836131" y="1867376"/>
              <a:ext cx="67898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Les </a:t>
              </a:r>
              <a:r>
                <a:rPr lang="en-US" sz="5400" b="1" spc="600" dirty="0" err="1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histogrammes</a:t>
              </a:r>
              <a:r>
                <a:rPr lang="en-US" sz="54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 </a:t>
              </a:r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1960FD32-D5E5-B348-849B-D5585435A26E}"/>
                </a:ext>
              </a:extLst>
            </p:cNvPr>
            <p:cNvSpPr txBox="1"/>
            <p:nvPr/>
          </p:nvSpPr>
          <p:spPr>
            <a:xfrm>
              <a:off x="8869998" y="1407238"/>
              <a:ext cx="4264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200" dirty="0" err="1">
                  <a:latin typeface="Montserrat" charset="0"/>
                  <a:ea typeface="Montserrat" charset="0"/>
                  <a:cs typeface="Montserrat" charset="0"/>
                </a:rPr>
                <a:t>Analyse</a:t>
              </a:r>
              <a:r>
                <a:rPr lang="en-US" sz="1600" spc="1200" dirty="0">
                  <a:latin typeface="Montserrat" charset="0"/>
                  <a:ea typeface="Montserrat" charset="0"/>
                  <a:cs typeface="Montserrat" charset="0"/>
                </a:rPr>
                <a:t> </a:t>
              </a:r>
              <a:r>
                <a:rPr lang="en-US" sz="1600" spc="1200" dirty="0" err="1">
                  <a:latin typeface="Montserrat" charset="0"/>
                  <a:ea typeface="Montserrat" charset="0"/>
                  <a:cs typeface="Montserrat" charset="0"/>
                </a:rPr>
                <a:t>univariée</a:t>
              </a:r>
              <a:endParaRPr lang="en-US" sz="1600" spc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5" name="TextBox 18">
            <a:extLst>
              <a:ext uri="{FF2B5EF4-FFF2-40B4-BE49-F238E27FC236}">
                <a16:creationId xmlns:a16="http://schemas.microsoft.com/office/drawing/2014/main" id="{BC84828F-54F3-DC46-9588-98A24C94930C}"/>
              </a:ext>
            </a:extLst>
          </p:cNvPr>
          <p:cNvSpPr txBox="1"/>
          <p:nvPr/>
        </p:nvSpPr>
        <p:spPr>
          <a:xfrm>
            <a:off x="14325600" y="3769887"/>
            <a:ext cx="6734536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Pour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chaque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variable on se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penche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sur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distribution</a:t>
            </a:r>
            <a:r>
              <a:rPr lang="en-US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5F6DBD8F-247C-2946-94BC-AB6E83FF05C5}"/>
              </a:ext>
            </a:extLst>
          </p:cNvPr>
          <p:cNvSpPr txBox="1"/>
          <p:nvPr/>
        </p:nvSpPr>
        <p:spPr>
          <a:xfrm>
            <a:off x="537155" y="7198887"/>
            <a:ext cx="7501722" cy="114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La variable ‘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margin_up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’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semble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ici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suivre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une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loi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normale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7F2E2AB-38C4-0A40-B665-B6C78E192EA3}"/>
              </a:ext>
            </a:extLst>
          </p:cNvPr>
          <p:cNvSpPr txBox="1"/>
          <p:nvPr/>
        </p:nvSpPr>
        <p:spPr>
          <a:xfrm>
            <a:off x="4308832" y="11634530"/>
            <a:ext cx="7501722" cy="114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La variable ‘length’ marque un </a:t>
            </a:r>
            <a:r>
              <a:rPr lang="en-US" sz="2800" spc="300" dirty="0" err="1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étalement</a:t>
            </a:r>
            <a:r>
              <a:rPr lang="en-US" sz="2800" spc="300" dirty="0"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rPr>
              <a:t> sur la gauche </a:t>
            </a:r>
          </a:p>
        </p:txBody>
      </p:sp>
    </p:spTree>
    <p:extLst>
      <p:ext uri="{BB962C8B-B14F-4D97-AF65-F5344CB8AC3E}">
        <p14:creationId xmlns:p14="http://schemas.microsoft.com/office/powerpoint/2010/main" val="396923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DDF7BB1-F55C-E24A-92B2-0554C373936E}"/>
              </a:ext>
            </a:extLst>
          </p:cNvPr>
          <p:cNvSpPr/>
          <p:nvPr/>
        </p:nvSpPr>
        <p:spPr>
          <a:xfrm>
            <a:off x="0" y="1"/>
            <a:ext cx="2437765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336E82-7F75-9543-B705-A3EFF27973A1}"/>
              </a:ext>
            </a:extLst>
          </p:cNvPr>
          <p:cNvSpPr txBox="1"/>
          <p:nvPr/>
        </p:nvSpPr>
        <p:spPr>
          <a:xfrm>
            <a:off x="1339938" y="8683106"/>
            <a:ext cx="8102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des </a:t>
            </a:r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caractéristiques</a:t>
            </a: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des billets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D2D466-5AA5-DE4A-B45F-D0A350AE5A80}"/>
              </a:ext>
            </a:extLst>
          </p:cNvPr>
          <p:cNvSpPr txBox="1"/>
          <p:nvPr/>
        </p:nvSpPr>
        <p:spPr>
          <a:xfrm>
            <a:off x="1339938" y="11600270"/>
            <a:ext cx="7718060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Mise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évidence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differences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billets </a:t>
            </a:r>
            <a:r>
              <a:rPr lang="en-US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vrais</a:t>
            </a:r>
            <a:r>
              <a:rPr lang="en-US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et faux </a:t>
            </a:r>
            <a:endParaRPr lang="en-US" sz="2800" b="1" spc="3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EC776F0-6235-A047-852F-14FE6899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150" y="0"/>
            <a:ext cx="14541500" cy="134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15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C3EEB02-610C-3945-BDFC-F1517D14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767" y="865747"/>
            <a:ext cx="6106323" cy="41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8169DBF-12FC-C243-91CD-4654F9B73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821" y="865747"/>
            <a:ext cx="6177661" cy="41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0EB79DFF-7A8D-CE44-87AF-D1E1217C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767" y="5010453"/>
            <a:ext cx="6069046" cy="407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EB7EE58-CC7D-204D-86E2-F9D87989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330" y="4979973"/>
            <a:ext cx="5976152" cy="407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DD903DD1-E537-AA49-9611-45FECDA6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767" y="9115754"/>
            <a:ext cx="6069046" cy="413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FCF46438-946E-3549-B5F0-9AE0739CC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84330" y="9090148"/>
            <a:ext cx="6069046" cy="411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34">
            <a:extLst>
              <a:ext uri="{FF2B5EF4-FFF2-40B4-BE49-F238E27FC236}">
                <a16:creationId xmlns:a16="http://schemas.microsoft.com/office/drawing/2014/main" id="{89C2470F-2AFC-5F4C-A80F-5AC773CD1801}"/>
              </a:ext>
            </a:extLst>
          </p:cNvPr>
          <p:cNvSpPr txBox="1"/>
          <p:nvPr/>
        </p:nvSpPr>
        <p:spPr>
          <a:xfrm>
            <a:off x="1180687" y="1179286"/>
            <a:ext cx="630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Test de Student 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052D4FC4-57B1-4446-9AAD-A17D1001F7F0}"/>
              </a:ext>
            </a:extLst>
          </p:cNvPr>
          <p:cNvSpPr txBox="1"/>
          <p:nvPr/>
        </p:nvSpPr>
        <p:spPr>
          <a:xfrm>
            <a:off x="1180687" y="2631147"/>
            <a:ext cx="7718060" cy="26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Hypothèse</a:t>
            </a:r>
            <a:r>
              <a:rPr lang="en-US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nulle</a:t>
            </a:r>
            <a:r>
              <a:rPr lang="en-US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H0 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</a:t>
            </a:r>
          </a:p>
          <a:p>
            <a:pPr>
              <a:lnSpc>
                <a:spcPts val="4080"/>
              </a:lnSpc>
            </a:pPr>
            <a:endParaRPr lang="en-US" sz="2800" spc="3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4080"/>
              </a:lnSpc>
            </a:pP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Les </a:t>
            </a:r>
            <a:r>
              <a:rPr lang="en-US" sz="3200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caractéristiques</a:t>
            </a:r>
            <a:r>
              <a:rPr lang="en-US" sz="3200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moyennes</a:t>
            </a:r>
            <a:r>
              <a:rPr lang="en-US" sz="3200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b="1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sont</a:t>
            </a:r>
            <a:r>
              <a:rPr lang="en-US" sz="3200" b="1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EGALES 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chez les billets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vrais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spc="3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comme</a:t>
            </a:r>
            <a:r>
              <a:rPr lang="en-US" sz="2800" spc="3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faux</a:t>
            </a: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382FD18-6A46-AA45-8534-96FA4C01BB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71" y="5737923"/>
            <a:ext cx="6812076" cy="63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9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id="{89D32DC7-9607-7A40-9C42-284A1468634A}"/>
              </a:ext>
            </a:extLst>
          </p:cNvPr>
          <p:cNvSpPr txBox="1"/>
          <p:nvPr/>
        </p:nvSpPr>
        <p:spPr>
          <a:xfrm>
            <a:off x="1711581" y="511397"/>
            <a:ext cx="8089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Imputation des </a:t>
            </a:r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valeurs</a:t>
            </a: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54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manquantes</a:t>
            </a:r>
            <a:endParaRPr lang="en-US" sz="54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01CE7780-818F-EC4B-BC6C-2A1A7B0D88E4}"/>
              </a:ext>
            </a:extLst>
          </p:cNvPr>
          <p:cNvSpPr txBox="1"/>
          <p:nvPr/>
        </p:nvSpPr>
        <p:spPr>
          <a:xfrm>
            <a:off x="2654358" y="9530328"/>
            <a:ext cx="7512204" cy="108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800" spc="3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offer small businesses a complete array of online marketing solutions. 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A2DEB91-669E-9744-AECA-0E46A7214FFF}"/>
              </a:ext>
            </a:extLst>
          </p:cNvPr>
          <p:cNvSpPr/>
          <p:nvPr/>
        </p:nvSpPr>
        <p:spPr>
          <a:xfrm>
            <a:off x="1108628" y="2607092"/>
            <a:ext cx="9295116" cy="8012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5" name="Rectangle : coins arrondis 164">
            <a:extLst>
              <a:ext uri="{FF2B5EF4-FFF2-40B4-BE49-F238E27FC236}">
                <a16:creationId xmlns:a16="http://schemas.microsoft.com/office/drawing/2014/main" id="{6638340C-AD65-9040-B031-32D7593AED78}"/>
              </a:ext>
            </a:extLst>
          </p:cNvPr>
          <p:cNvSpPr/>
          <p:nvPr/>
        </p:nvSpPr>
        <p:spPr>
          <a:xfrm>
            <a:off x="4307848" y="3067230"/>
            <a:ext cx="5383078" cy="3884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Train_dataset</a:t>
            </a:r>
            <a:endParaRPr lang="fr-FR" dirty="0"/>
          </a:p>
          <a:p>
            <a:pPr algn="ctr"/>
            <a:r>
              <a:rPr lang="fr-FR" dirty="0"/>
              <a:t>=</a:t>
            </a:r>
          </a:p>
          <a:p>
            <a:pPr algn="ctr"/>
            <a:r>
              <a:rPr lang="fr-FR" dirty="0"/>
              <a:t>Tous les individus sans valeurs manquantes</a:t>
            </a:r>
          </a:p>
        </p:txBody>
      </p:sp>
      <p:sp>
        <p:nvSpPr>
          <p:cNvPr id="167" name="Rectangle : coins arrondis 166">
            <a:extLst>
              <a:ext uri="{FF2B5EF4-FFF2-40B4-BE49-F238E27FC236}">
                <a16:creationId xmlns:a16="http://schemas.microsoft.com/office/drawing/2014/main" id="{53C8227B-26A6-BC4C-9B9F-B38E01FCB079}"/>
              </a:ext>
            </a:extLst>
          </p:cNvPr>
          <p:cNvSpPr/>
          <p:nvPr/>
        </p:nvSpPr>
        <p:spPr>
          <a:xfrm>
            <a:off x="4307848" y="7411990"/>
            <a:ext cx="5383078" cy="24888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Test_dataset</a:t>
            </a:r>
            <a:endParaRPr lang="fr-FR" dirty="0"/>
          </a:p>
          <a:p>
            <a:pPr algn="ctr"/>
            <a:r>
              <a:rPr lang="fr-FR" dirty="0"/>
              <a:t>=</a:t>
            </a:r>
          </a:p>
          <a:p>
            <a:pPr algn="ctr"/>
            <a:r>
              <a:rPr lang="fr-FR" dirty="0"/>
              <a:t>Les individus avec des valeurs </a:t>
            </a:r>
            <a:r>
              <a:rPr lang="fr-FR" dirty="0" err="1"/>
              <a:t>manquantees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9F0F28-9ADB-4145-8E24-F7544B14DF71}"/>
              </a:ext>
            </a:extLst>
          </p:cNvPr>
          <p:cNvSpPr txBox="1"/>
          <p:nvPr/>
        </p:nvSpPr>
        <p:spPr>
          <a:xfrm rot="16200000">
            <a:off x="765927" y="5754099"/>
            <a:ext cx="38846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chemeClr val="bg1"/>
                </a:solidFill>
              </a:rPr>
              <a:t>d_billet</a:t>
            </a:r>
            <a:r>
              <a:rPr lang="fr-FR" sz="4400" dirty="0">
                <a:solidFill>
                  <a:schemeClr val="bg1"/>
                </a:solidFill>
              </a:rPr>
              <a:t> </a:t>
            </a:r>
            <a:br>
              <a:rPr lang="fr-FR" sz="5400" dirty="0">
                <a:solidFill>
                  <a:schemeClr val="bg1"/>
                </a:solidFill>
              </a:rPr>
            </a:br>
            <a:r>
              <a:rPr lang="fr-FR" sz="4400" dirty="0">
                <a:solidFill>
                  <a:schemeClr val="bg1"/>
                </a:solidFill>
              </a:rPr>
              <a:t>=</a:t>
            </a:r>
            <a:r>
              <a:rPr lang="fr-FR" sz="4400" dirty="0"/>
              <a:t> </a:t>
            </a:r>
            <a:br>
              <a:rPr lang="fr-FR" sz="4400" dirty="0"/>
            </a:br>
            <a:r>
              <a:rPr lang="fr-FR" sz="4400" dirty="0" err="1">
                <a:solidFill>
                  <a:schemeClr val="bg1"/>
                </a:solidFill>
              </a:rPr>
              <a:t>dataset</a:t>
            </a:r>
            <a:r>
              <a:rPr lang="fr-FR" sz="4400" dirty="0">
                <a:solidFill>
                  <a:schemeClr val="bg1"/>
                </a:solidFill>
              </a:rPr>
              <a:t> total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C71278B7-290B-E84C-90F4-F08676AC5E6C}"/>
              </a:ext>
            </a:extLst>
          </p:cNvPr>
          <p:cNvSpPr/>
          <p:nvPr/>
        </p:nvSpPr>
        <p:spPr>
          <a:xfrm>
            <a:off x="11487111" y="2268495"/>
            <a:ext cx="5383078" cy="4207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Train_dataset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b="1" dirty="0" err="1"/>
              <a:t>X_train</a:t>
            </a:r>
            <a:r>
              <a:rPr lang="fr-FR" b="1" dirty="0"/>
              <a:t> </a:t>
            </a:r>
          </a:p>
          <a:p>
            <a:pPr algn="ctr"/>
            <a:r>
              <a:rPr lang="fr-FR" sz="3200" dirty="0"/>
              <a:t>toutes les variables  sauf ‘</a:t>
            </a:r>
            <a:r>
              <a:rPr lang="fr-FR" sz="3200" dirty="0" err="1"/>
              <a:t>is_genuine</a:t>
            </a:r>
            <a:r>
              <a:rPr lang="fr-FR" sz="3200" dirty="0"/>
              <a:t>’ et ‘</a:t>
            </a:r>
            <a:r>
              <a:rPr lang="fr-FR" sz="3200" dirty="0" err="1"/>
              <a:t>margin_low</a:t>
            </a:r>
            <a:endParaRPr lang="fr-FR" sz="3200" dirty="0"/>
          </a:p>
          <a:p>
            <a:pPr algn="ctr"/>
            <a:endParaRPr lang="fr-FR" sz="3200" dirty="0"/>
          </a:p>
          <a:p>
            <a:pPr algn="ctr"/>
            <a:r>
              <a:rPr lang="fr-FR" sz="3200" b="1" dirty="0"/>
              <a:t>y _train</a:t>
            </a:r>
          </a:p>
          <a:p>
            <a:pPr algn="ctr"/>
            <a:r>
              <a:rPr lang="fr-FR" sz="3200" dirty="0"/>
              <a:t> ‘</a:t>
            </a:r>
            <a:r>
              <a:rPr lang="fr-FR" sz="3200" dirty="0" err="1"/>
              <a:t>margin_low</a:t>
            </a:r>
            <a:r>
              <a:rPr lang="fr-FR" sz="3200" dirty="0"/>
              <a:t>’</a:t>
            </a:r>
          </a:p>
        </p:txBody>
      </p:sp>
      <p:sp>
        <p:nvSpPr>
          <p:cNvPr id="170" name="Rectangle : coins arrondis 169">
            <a:extLst>
              <a:ext uri="{FF2B5EF4-FFF2-40B4-BE49-F238E27FC236}">
                <a16:creationId xmlns:a16="http://schemas.microsoft.com/office/drawing/2014/main" id="{FBE69325-508B-2546-B32D-40AD0547FCBB}"/>
              </a:ext>
            </a:extLst>
          </p:cNvPr>
          <p:cNvSpPr/>
          <p:nvPr/>
        </p:nvSpPr>
        <p:spPr>
          <a:xfrm>
            <a:off x="17825680" y="3016694"/>
            <a:ext cx="5383078" cy="271087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Application du modèle de régression linéaire </a:t>
            </a:r>
          </a:p>
          <a:p>
            <a:pPr algn="ctr"/>
            <a:endParaRPr lang="fr-FR" sz="3200" dirty="0"/>
          </a:p>
          <a:p>
            <a:pPr algn="ctr"/>
            <a:r>
              <a:rPr lang="fr-FR" b="1" dirty="0" err="1"/>
              <a:t>model.fit</a:t>
            </a:r>
            <a:r>
              <a:rPr lang="fr-FR" b="1" dirty="0"/>
              <a:t>(</a:t>
            </a:r>
            <a:r>
              <a:rPr lang="fr-FR" b="1" dirty="0" err="1"/>
              <a:t>X_train</a:t>
            </a:r>
            <a:r>
              <a:rPr lang="fr-FR" b="1" dirty="0"/>
              <a:t>, </a:t>
            </a:r>
            <a:r>
              <a:rPr lang="fr-FR" b="1" dirty="0" err="1"/>
              <a:t>y_train</a:t>
            </a:r>
            <a:r>
              <a:rPr lang="fr-FR" b="1" dirty="0"/>
              <a:t>)</a:t>
            </a:r>
          </a:p>
        </p:txBody>
      </p:sp>
      <p:sp>
        <p:nvSpPr>
          <p:cNvPr id="173" name="Rectangle : coins arrondis 172">
            <a:extLst>
              <a:ext uri="{FF2B5EF4-FFF2-40B4-BE49-F238E27FC236}">
                <a16:creationId xmlns:a16="http://schemas.microsoft.com/office/drawing/2014/main" id="{B0C5B70B-D6E9-294A-98AA-E48612C1104B}"/>
              </a:ext>
            </a:extLst>
          </p:cNvPr>
          <p:cNvSpPr/>
          <p:nvPr/>
        </p:nvSpPr>
        <p:spPr>
          <a:xfrm>
            <a:off x="11479814" y="7971169"/>
            <a:ext cx="5383078" cy="42072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Test_dataset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b="1" dirty="0" err="1"/>
              <a:t>X_test</a:t>
            </a:r>
            <a:r>
              <a:rPr lang="fr-FR" b="1" dirty="0"/>
              <a:t> </a:t>
            </a:r>
          </a:p>
          <a:p>
            <a:pPr algn="ctr"/>
            <a:r>
              <a:rPr lang="fr-FR" sz="3200" dirty="0"/>
              <a:t>toutes les variables  sauf ‘</a:t>
            </a:r>
            <a:r>
              <a:rPr lang="fr-FR" sz="3200" dirty="0" err="1"/>
              <a:t>is_genuine</a:t>
            </a:r>
            <a:r>
              <a:rPr lang="fr-FR" sz="3200" dirty="0"/>
              <a:t>’ et ‘</a:t>
            </a:r>
            <a:r>
              <a:rPr lang="fr-FR" sz="3200" dirty="0" err="1"/>
              <a:t>margin_low</a:t>
            </a:r>
            <a:endParaRPr lang="fr-FR" sz="3200" dirty="0"/>
          </a:p>
          <a:p>
            <a:pPr algn="ctr"/>
            <a:endParaRPr lang="fr-FR" sz="3200" dirty="0"/>
          </a:p>
          <a:p>
            <a:pPr algn="ctr"/>
            <a:r>
              <a:rPr lang="fr-FR" sz="3200" b="1" dirty="0"/>
              <a:t>y _</a:t>
            </a:r>
            <a:r>
              <a:rPr lang="fr-FR" sz="3200" b="1" dirty="0" err="1"/>
              <a:t>pred</a:t>
            </a:r>
            <a:endParaRPr lang="fr-FR" sz="3200" b="1" dirty="0"/>
          </a:p>
          <a:p>
            <a:pPr algn="ctr"/>
            <a:r>
              <a:rPr lang="fr-FR" sz="3200" b="1" dirty="0"/>
              <a:t>Les valeurs à prédire</a:t>
            </a:r>
          </a:p>
        </p:txBody>
      </p:sp>
      <p:sp>
        <p:nvSpPr>
          <p:cNvPr id="174" name="Rectangle : coins arrondis 173">
            <a:extLst>
              <a:ext uri="{FF2B5EF4-FFF2-40B4-BE49-F238E27FC236}">
                <a16:creationId xmlns:a16="http://schemas.microsoft.com/office/drawing/2014/main" id="{41F0F273-73AD-1544-99CA-E67C3B9C89D1}"/>
              </a:ext>
            </a:extLst>
          </p:cNvPr>
          <p:cNvSpPr/>
          <p:nvPr/>
        </p:nvSpPr>
        <p:spPr>
          <a:xfrm>
            <a:off x="17778682" y="8545385"/>
            <a:ext cx="5383078" cy="271087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Prédiction des valeurs manquantes </a:t>
            </a:r>
            <a:r>
              <a:rPr lang="fr-FR" sz="3200" dirty="0" err="1"/>
              <a:t>y_pred</a:t>
            </a:r>
            <a:endParaRPr lang="fr-FR" sz="3200" dirty="0"/>
          </a:p>
          <a:p>
            <a:pPr algn="ctr"/>
            <a:endParaRPr lang="fr-FR" sz="3200" dirty="0"/>
          </a:p>
          <a:p>
            <a:pPr algn="ctr"/>
            <a:r>
              <a:rPr lang="fr-FR" b="1" dirty="0" err="1"/>
              <a:t>model.predict</a:t>
            </a:r>
            <a:r>
              <a:rPr lang="fr-FR" b="1" dirty="0"/>
              <a:t>(</a:t>
            </a:r>
            <a:r>
              <a:rPr lang="fr-FR" b="1" dirty="0" err="1"/>
              <a:t>X_train</a:t>
            </a:r>
            <a:r>
              <a:rPr lang="fr-FR" b="1" dirty="0"/>
              <a:t>)</a:t>
            </a:r>
          </a:p>
        </p:txBody>
      </p:sp>
      <p:sp>
        <p:nvSpPr>
          <p:cNvPr id="176" name="Rectangle : coins arrondis 175">
            <a:extLst>
              <a:ext uri="{FF2B5EF4-FFF2-40B4-BE49-F238E27FC236}">
                <a16:creationId xmlns:a16="http://schemas.microsoft.com/office/drawing/2014/main" id="{029EC709-851F-0C42-9C54-8AB8C9B23F81}"/>
              </a:ext>
            </a:extLst>
          </p:cNvPr>
          <p:cNvSpPr/>
          <p:nvPr/>
        </p:nvSpPr>
        <p:spPr>
          <a:xfrm>
            <a:off x="13574643" y="1151963"/>
            <a:ext cx="1208013" cy="9065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A16FEC62-6180-9D41-B311-174BF5E65095}"/>
              </a:ext>
            </a:extLst>
          </p:cNvPr>
          <p:cNvSpPr/>
          <p:nvPr/>
        </p:nvSpPr>
        <p:spPr>
          <a:xfrm>
            <a:off x="19913213" y="1151963"/>
            <a:ext cx="1208013" cy="9065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178" name="Rectangle : coins arrondis 177">
            <a:extLst>
              <a:ext uri="{FF2B5EF4-FFF2-40B4-BE49-F238E27FC236}">
                <a16:creationId xmlns:a16="http://schemas.microsoft.com/office/drawing/2014/main" id="{D48C0CEE-1752-8343-872D-02DD07D78F8D}"/>
              </a:ext>
            </a:extLst>
          </p:cNvPr>
          <p:cNvSpPr/>
          <p:nvPr/>
        </p:nvSpPr>
        <p:spPr>
          <a:xfrm>
            <a:off x="13574643" y="6858000"/>
            <a:ext cx="1208013" cy="9065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79" name="Rectangle : coins arrondis 178">
            <a:extLst>
              <a:ext uri="{FF2B5EF4-FFF2-40B4-BE49-F238E27FC236}">
                <a16:creationId xmlns:a16="http://schemas.microsoft.com/office/drawing/2014/main" id="{7D66983D-DBAF-9A4B-9E8E-2090745FBD38}"/>
              </a:ext>
            </a:extLst>
          </p:cNvPr>
          <p:cNvSpPr/>
          <p:nvPr/>
        </p:nvSpPr>
        <p:spPr>
          <a:xfrm>
            <a:off x="19866214" y="6815928"/>
            <a:ext cx="1208013" cy="9065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55F0D3D-CA67-EA48-9A2F-4725FCA356C5}"/>
              </a:ext>
            </a:extLst>
          </p:cNvPr>
          <p:cNvSpPr/>
          <p:nvPr/>
        </p:nvSpPr>
        <p:spPr>
          <a:xfrm>
            <a:off x="0" y="12385012"/>
            <a:ext cx="24377650" cy="1199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300" dirty="0">
                <a:solidFill>
                  <a:schemeClr val="bg1"/>
                </a:solidFill>
                <a:latin typeface="Lato Light" panose="020F0502020204030203" pitchFamily="34" charset="0"/>
              </a:rPr>
              <a:t>On a </a:t>
            </a:r>
            <a:r>
              <a:rPr lang="en-US" sz="2800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ici</a:t>
            </a:r>
            <a:r>
              <a:rPr lang="en-US" sz="2800" spc="300" dirty="0">
                <a:solidFill>
                  <a:schemeClr val="bg1"/>
                </a:solidFill>
                <a:latin typeface="Lato Light" panose="020F0502020204030203" pitchFamily="34" charset="0"/>
              </a:rPr>
              <a:t> </a:t>
            </a:r>
            <a:r>
              <a:rPr lang="en-US" sz="3200" b="1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remplacé</a:t>
            </a:r>
            <a:r>
              <a:rPr lang="en-US" sz="3200" b="1" spc="300" dirty="0">
                <a:solidFill>
                  <a:schemeClr val="bg1"/>
                </a:solidFill>
                <a:latin typeface="Lato Light" panose="020F0502020204030203" pitchFamily="34" charset="0"/>
              </a:rPr>
              <a:t> les </a:t>
            </a:r>
            <a:r>
              <a:rPr lang="en-US" sz="3200" b="1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valeurs</a:t>
            </a:r>
            <a:r>
              <a:rPr lang="en-US" sz="3200" b="1" spc="300" dirty="0">
                <a:solidFill>
                  <a:schemeClr val="bg1"/>
                </a:solidFill>
                <a:latin typeface="Lato Light" panose="020F0502020204030203" pitchFamily="34" charset="0"/>
              </a:rPr>
              <a:t> </a:t>
            </a:r>
            <a:r>
              <a:rPr lang="en-US" sz="3200" b="1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manquantes</a:t>
            </a:r>
            <a:r>
              <a:rPr lang="en-US" sz="3200" b="1" spc="300" dirty="0">
                <a:solidFill>
                  <a:schemeClr val="bg1"/>
                </a:solidFill>
                <a:latin typeface="Lato Light" panose="020F0502020204030203" pitchFamily="34" charset="0"/>
              </a:rPr>
              <a:t> dans le </a:t>
            </a:r>
            <a:r>
              <a:rPr lang="en-US" sz="3200" b="1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Test_data</a:t>
            </a:r>
            <a:r>
              <a:rPr lang="en-US" sz="3200" b="1" spc="300" dirty="0">
                <a:solidFill>
                  <a:schemeClr val="bg1"/>
                </a:solidFill>
                <a:latin typeface="Lato Light" panose="020F0502020204030203" pitchFamily="34" charset="0"/>
              </a:rPr>
              <a:t> </a:t>
            </a:r>
            <a:r>
              <a:rPr lang="en-US" sz="2800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qu’il</a:t>
            </a:r>
            <a:r>
              <a:rPr lang="en-US" sz="2800" spc="300" dirty="0">
                <a:solidFill>
                  <a:schemeClr val="bg1"/>
                </a:solidFill>
                <a:latin typeface="Lato Light" panose="020F0502020204030203" pitchFamily="34" charset="0"/>
              </a:rPr>
              <a:t> faut </a:t>
            </a:r>
            <a:r>
              <a:rPr lang="en-US" sz="2800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désormais</a:t>
            </a:r>
            <a:r>
              <a:rPr lang="en-US" sz="2800" spc="300" dirty="0">
                <a:solidFill>
                  <a:schemeClr val="bg1"/>
                </a:solidFill>
                <a:latin typeface="Lato Light" panose="020F0502020204030203" pitchFamily="34" charset="0"/>
              </a:rPr>
              <a:t> </a:t>
            </a:r>
            <a:r>
              <a:rPr lang="en-US" sz="2800" b="1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fusioner</a:t>
            </a:r>
            <a:r>
              <a:rPr lang="en-US" sz="2800" b="1" spc="300" dirty="0">
                <a:solidFill>
                  <a:schemeClr val="bg1"/>
                </a:solidFill>
                <a:latin typeface="Lato Light" panose="020F0502020204030203" pitchFamily="34" charset="0"/>
              </a:rPr>
              <a:t> avec le </a:t>
            </a:r>
            <a:r>
              <a:rPr lang="en-US" sz="2800" b="1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Train_dataset</a:t>
            </a:r>
            <a:r>
              <a:rPr lang="en-US" sz="2800" b="1" spc="300" dirty="0">
                <a:solidFill>
                  <a:schemeClr val="bg1"/>
                </a:solidFill>
                <a:latin typeface="Lato Light" panose="020F0502020204030203" pitchFamily="34" charset="0"/>
              </a:rPr>
              <a:t> </a:t>
            </a:r>
            <a:r>
              <a:rPr lang="en-US" sz="2800" spc="300" dirty="0">
                <a:solidFill>
                  <a:schemeClr val="bg1"/>
                </a:solidFill>
                <a:latin typeface="Lato Light" panose="020F0502020204030203" pitchFamily="34" charset="0"/>
              </a:rPr>
              <a:t>pour </a:t>
            </a:r>
            <a:r>
              <a:rPr lang="en-US" sz="2800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obtenir</a:t>
            </a:r>
            <a:r>
              <a:rPr lang="en-US" sz="2800" spc="300" dirty="0">
                <a:solidFill>
                  <a:schemeClr val="bg1"/>
                </a:solidFill>
                <a:latin typeface="Lato Light" panose="020F0502020204030203" pitchFamily="34" charset="0"/>
              </a:rPr>
              <a:t> </a:t>
            </a:r>
            <a:r>
              <a:rPr lang="en-US" b="1" spc="300" dirty="0">
                <a:solidFill>
                  <a:schemeClr val="bg1"/>
                </a:solidFill>
                <a:latin typeface="Lato Light" panose="020F0502020204030203" pitchFamily="34" charset="0"/>
              </a:rPr>
              <a:t>le </a:t>
            </a:r>
            <a:r>
              <a:rPr lang="en-US" b="1" spc="300" dirty="0" err="1">
                <a:solidFill>
                  <a:schemeClr val="bg1"/>
                </a:solidFill>
                <a:latin typeface="Lato Light" panose="020F0502020204030203" pitchFamily="34" charset="0"/>
              </a:rPr>
              <a:t>Dataframe</a:t>
            </a:r>
            <a:r>
              <a:rPr lang="en-US" b="1" spc="300" dirty="0">
                <a:solidFill>
                  <a:schemeClr val="bg1"/>
                </a:solidFill>
                <a:latin typeface="Lato Light" panose="020F0502020204030203" pitchFamily="34" charset="0"/>
              </a:rPr>
              <a:t> Final (df)</a:t>
            </a:r>
            <a:endParaRPr lang="en-US" sz="2800" b="1" spc="300" dirty="0">
              <a:solidFill>
                <a:schemeClr val="bg1"/>
              </a:solidFill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470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 32">
      <a:dk1>
        <a:srgbClr val="737572"/>
      </a:dk1>
      <a:lt1>
        <a:srgbClr val="FFFFFF"/>
      </a:lt1>
      <a:dk2>
        <a:srgbClr val="2B2C2B"/>
      </a:dk2>
      <a:lt2>
        <a:srgbClr val="FFFFFF"/>
      </a:lt2>
      <a:accent1>
        <a:srgbClr val="A7C0D5"/>
      </a:accent1>
      <a:accent2>
        <a:srgbClr val="DAD9CE"/>
      </a:accent2>
      <a:accent3>
        <a:srgbClr val="B1A89A"/>
      </a:accent3>
      <a:accent4>
        <a:srgbClr val="A7C0D5"/>
      </a:accent4>
      <a:accent5>
        <a:srgbClr val="DAD9CE"/>
      </a:accent5>
      <a:accent6>
        <a:srgbClr val="B1A89A"/>
      </a:accent6>
      <a:hlink>
        <a:srgbClr val="1E9272"/>
      </a:hlink>
      <a:folHlink>
        <a:srgbClr val="AC262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95660</TotalTime>
  <Words>552</Words>
  <Application>Microsoft Macintosh PowerPoint</Application>
  <PresentationFormat>Personnalisé</PresentationFormat>
  <Paragraphs>115</Paragraphs>
  <Slides>14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Lato Light</vt:lpstr>
      <vt:lpstr>Montserrat</vt:lpstr>
      <vt:lpstr>Montserrat Light</vt:lpstr>
      <vt:lpstr>Roboto</vt:lpstr>
      <vt:lpstr>Roboto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pauline pillon</cp:lastModifiedBy>
  <cp:revision>16022</cp:revision>
  <dcterms:created xsi:type="dcterms:W3CDTF">2014-11-12T21:47:38Z</dcterms:created>
  <dcterms:modified xsi:type="dcterms:W3CDTF">2021-08-10T17:48:25Z</dcterms:modified>
  <cp:category/>
</cp:coreProperties>
</file>